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61" r:id="rId14"/>
    <p:sldId id="262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6"/>
    <p:restoredTop sz="94718"/>
  </p:normalViewPr>
  <p:slideViewPr>
    <p:cSldViewPr snapToGrid="0" snapToObjects="1">
      <p:cViewPr>
        <p:scale>
          <a:sx n="103" d="100"/>
          <a:sy n="103" d="100"/>
        </p:scale>
        <p:origin x="11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B05DF-6EA3-4832-A358-37050946F98F}" type="datetimeFigureOut">
              <a:rPr lang="LID4096" smtClean="0"/>
              <a:t>10/01/2024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46AF9-C938-4F22-B751-FD7BE61866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2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8511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2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02B0-635A-761F-AF97-2A363283C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F6ED8-423D-DBEE-895C-8636D9CC6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73C0-6E6D-54CB-C8FD-1EC1FAC0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BF062-FD02-DEDF-FB32-FEACFA2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5A6A-AC4E-3761-DCE5-1EFC74A1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689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CC4E-A494-B210-7FE9-F649CDA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0B510-C2FA-9EAD-8C4A-BC04592C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91D7-AC90-E71F-449C-50E37E5B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97A3-70F0-DB7A-B341-11FC4F0F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2EFE-77CC-502F-0044-2FD3BA03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930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9EDA3-AEF3-7DB4-E65F-F0F6D3D6B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06FF-7A65-FA16-BC79-5EDC5CB2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D361-F125-8A2B-69FC-1E3028D2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F0E56-0B02-6F51-615F-A5CF5F74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52D8-89C2-389E-DCF0-DF704106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191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C056-CE9C-811A-6C4A-36C0712D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3243-C713-2DB7-FA51-061E3F9C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D9B96-2A70-44AC-960D-4ADB29FF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764C-A10C-4C42-9524-25D10CD1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50-7C66-9554-EDA7-01A44F04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12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C23B-488A-944E-EFE4-7C9FBC1A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4B54E-FF5A-B629-6D86-1F5D693B1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0EA6-2046-DD7C-6B0F-218D0ED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A472-10FE-C21D-422A-01E3F6AF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6A6D-090B-97E3-76C2-48B822D0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166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00D-474E-2491-795C-42C97963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A0224-D484-E7A3-6B3A-CD7E7F53C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877C-92B7-18BC-5A70-16386EBA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AD59F-D28D-883D-72A6-183F0240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761E1-D1CE-BEDD-CF6A-DE4ED37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68A64-E8E7-C368-BA5A-71A127EE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2059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D7C8-5C08-A6DC-C48A-76688351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356D9-BE11-79E8-4E78-B746AC60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5DC8E-C8B7-E83B-B3D5-7AEAAFCF7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DA7A8-D84F-8320-6F48-C75D192DC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A9D5B-7A8E-C27A-031F-7B95AF93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532BC-6F04-901D-37B0-B2B5A3F8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B21C6-F686-775F-8A71-FC248190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B9CE7-E4CB-F796-885D-03ECB8B3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7685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E879-063F-C36F-995A-F1384E31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7F834-4E2A-2166-FC89-7217CF38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AC9E5-17F5-629A-F236-999B122C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78C91-6E6E-F44A-A4C0-F50D73D5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885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524EE-00EA-F0CA-A7FB-D74DE118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B0059-E4B2-6BC8-7C35-9C2841B2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4262-85AC-336A-C269-E280AD04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89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FAB1-C297-4316-84FF-88C51D43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FA5D-91DF-C706-8472-8E74BE4D0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94DB1-BBB5-142D-450F-5545F588E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5C2F1-C15E-64F2-6A8C-F81F4BE1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328CD-6C36-7210-DD55-F9CF6AE3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0CC1A-9C61-742C-BE0D-10C1673D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868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AB8C-B981-91CB-4062-271DC999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6236B-8B93-A54B-C4D2-0C3B15452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C9A69-0691-3537-FC8E-8337D31A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025D5-320A-170E-B234-F058CEE5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A786-A0A0-4214-012F-DF5F2A97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6463B-D3E1-5AA1-6E1F-9C2F3E7F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521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E8093-1A71-1D20-58A5-06A6D7F7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B7F6-09D0-BC49-6BA4-6FD73A22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AD30-0396-F8BB-026E-C1C4681A4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2DC6E-C46D-7F43-AFE6-45839A5E45A6}" type="datetimeFigureOut">
              <a:rPr lang="en-SE" smtClean="0"/>
              <a:t>10/01/2024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1DF6-904D-2B45-F318-A60BC9AB1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C386-7B03-3813-0037-74625356C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116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ngry-person-p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highway-signs/e/expensiv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osehelp.com/topics/anxiety/what-is-generalized-anxiety-disorder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1666&amp;picture=scientist-with-a-test-tube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ylertate/438388084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nocklebeast/471953746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pezone.blogspot.com/2011/01/on-todays-menu-us-federal-state-default.html" TargetMode="External"/><Relationship Id="rId13" Type="http://schemas.openxmlformats.org/officeDocument/2006/relationships/hyperlink" Target="https://creativecommons.org/licenses/by-nc-nd/3.0/" TargetMode="External"/><Relationship Id="rId1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flickr.com/photos/lynnholland/2336510258" TargetMode="External"/><Relationship Id="rId7" Type="http://schemas.openxmlformats.org/officeDocument/2006/relationships/image" Target="../media/image5.jpg"/><Relationship Id="rId12" Type="http://schemas.openxmlformats.org/officeDocument/2006/relationships/hyperlink" Target="https://www.flickr.com/photos/atomicity/160513899/" TargetMode="External"/><Relationship Id="rId17" Type="http://schemas.openxmlformats.org/officeDocument/2006/relationships/hyperlink" Target="https://commons.wikimedia.org/wiki/Category:Chicago,_Illinois;_August_Fiedler" TargetMode="External"/><Relationship Id="rId2" Type="http://schemas.openxmlformats.org/officeDocument/2006/relationships/image" Target="../media/image4.jpg"/><Relationship Id="rId16" Type="http://schemas.openxmlformats.org/officeDocument/2006/relationships/image" Target="../media/image9.jpg"/><Relationship Id="rId20" Type="http://schemas.openxmlformats.org/officeDocument/2006/relationships/hyperlink" Target="https://pixabay.com/en/town-sign-bankruptcy-insolvency-9661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image" Target="../media/image7.jpg"/><Relationship Id="rId5" Type="http://schemas.openxmlformats.org/officeDocument/2006/relationships/hyperlink" Target="https://www.juiciosimple.com/civil/preguntas-y-respuestas-sobre-prescripcion-pagare/" TargetMode="External"/><Relationship Id="rId15" Type="http://schemas.openxmlformats.org/officeDocument/2006/relationships/hyperlink" Target="https://www.publicdomainpictures.net/view-image.php?image=2025" TargetMode="External"/><Relationship Id="rId10" Type="http://schemas.openxmlformats.org/officeDocument/2006/relationships/hyperlink" Target="https://creativecommons.org/licenses/by-nc-sa/3.0/" TargetMode="External"/><Relationship Id="rId19" Type="http://schemas.openxmlformats.org/officeDocument/2006/relationships/image" Target="../media/image10.jp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quoteseverlasting/8946325556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ofinterest.blogspot.com/2017/02/to-think-is-to-solve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364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3316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create-a-high-availability-setup-with-heartbeat-and-floating-ips-on-ubuntu-16-04" TargetMode="External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ue shirt and tie&#10;&#10;Description automatically generated with medium confidence">
            <a:extLst>
              <a:ext uri="{FF2B5EF4-FFF2-40B4-BE49-F238E27FC236}">
                <a16:creationId xmlns:a16="http://schemas.microsoft.com/office/drawing/2014/main" id="{DD518A57-0E47-B613-5529-93B786ED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4791"/>
          <a:stretch/>
        </p:blipFill>
        <p:spPr>
          <a:xfrm>
            <a:off x="0" y="-55527"/>
            <a:ext cx="12192000" cy="6913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B34F8-A28B-10F8-431B-EEE8C744016D}"/>
              </a:ext>
            </a:extLst>
          </p:cNvPr>
          <p:cNvSpPr txBox="1"/>
          <p:nvPr/>
        </p:nvSpPr>
        <p:spPr>
          <a:xfrm>
            <a:off x="691340" y="616809"/>
            <a:ext cx="323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3" tooltip="https://www.pngall.com/angry-person-png/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4" tooltip="https://creativecommons.org/licenses/by-nc/3.0/"/>
              </a:rPr>
              <a:t>CC BY-NC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226114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9361F1DF-B3AE-AC13-6C59-5B8E1A94D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259840"/>
            <a:ext cx="12192000" cy="811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39A29-02AA-6DF7-0113-5DCB2665509D}"/>
              </a:ext>
            </a:extLst>
          </p:cNvPr>
          <p:cNvSpPr txBox="1"/>
          <p:nvPr/>
        </p:nvSpPr>
        <p:spPr>
          <a:xfrm>
            <a:off x="-1" y="5727114"/>
            <a:ext cx="11245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picpedia.org/highway-signs/e/expens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4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hand on her face&#10;&#10;Description automatically generated with low confidence">
            <a:extLst>
              <a:ext uri="{FF2B5EF4-FFF2-40B4-BE49-F238E27FC236}">
                <a16:creationId xmlns:a16="http://schemas.microsoft.com/office/drawing/2014/main" id="{7339176D-2DFA-16E3-E3BC-EE7EF5807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29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3216C-C8F1-002B-D6B1-0E3581790059}"/>
              </a:ext>
            </a:extLst>
          </p:cNvPr>
          <p:cNvSpPr txBox="1"/>
          <p:nvPr/>
        </p:nvSpPr>
        <p:spPr>
          <a:xfrm>
            <a:off x="0" y="42622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choosehelp.com/topics/anxiety/what-is-generalized-anxiety-disorder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165139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mask and gloves holding a test tube with a red liquid&#10;&#10;Description automatically generated with medium confidence">
            <a:extLst>
              <a:ext uri="{FF2B5EF4-FFF2-40B4-BE49-F238E27FC236}">
                <a16:creationId xmlns:a16="http://schemas.microsoft.com/office/drawing/2014/main" id="{D163E9DD-1B1C-8A9C-694D-66C9C11DB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025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1657EED-1051-A1A4-F916-8647BD8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A0A02-E340-5742-7E5E-2DC7F50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3" y="57199"/>
            <a:ext cx="3106506" cy="671677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741336" y="214685"/>
            <a:ext cx="88338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some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code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to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group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backup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keys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stuff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GROUP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agsandbox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AUTOMATED_BACKUP_PREFERENCE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DB_FAILOVER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OFF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DTC_SUPPORT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CLUSTER_TYPE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REQUIRED_SYNCHRONIZED_SECONDARIES_TO_COMMIT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)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FOR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DATABASE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REPLICA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ON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N'TCP://db2:5022'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N'db1'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N'TCP://db1:5022'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ALL));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GO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CERTIFICATE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db1cert </a:t>
            </a:r>
          </a:p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288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940422" y="1327868"/>
            <a:ext cx="88338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Then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copy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some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keys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and stuff from db1 to db2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3200" dirty="0">
              <a:solidFill>
                <a:srgbClr val="3B3B3B"/>
              </a:solidFill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db1cert.cer .</a:t>
            </a: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db1cert.pvk 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.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b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.\db1cert.cer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.\db1cert.pvk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3873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C2BFF8C-3B2D-67B4-F7CF-EA951087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0502"/>
            <a:ext cx="10905066" cy="32169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4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arallel, rectangle&#10;&#10;Description automatically generated">
            <a:extLst>
              <a:ext uri="{FF2B5EF4-FFF2-40B4-BE49-F238E27FC236}">
                <a16:creationId xmlns:a16="http://schemas.microsoft.com/office/drawing/2014/main" id="{E7F06546-4EC2-0CEE-5093-B69663C87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119"/>
          <a:stretch/>
        </p:blipFill>
        <p:spPr>
          <a:xfrm>
            <a:off x="0" y="-22408"/>
            <a:ext cx="12192000" cy="688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3C87B-758B-EED7-DA03-63671A55F336}"/>
              </a:ext>
            </a:extLst>
          </p:cNvPr>
          <p:cNvSpPr txBox="1"/>
          <p:nvPr/>
        </p:nvSpPr>
        <p:spPr>
          <a:xfrm>
            <a:off x="1964724" y="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3" tooltip="https://www.flickr.com/photos/tylertate/4383880847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4" tooltip="https://creativecommons.org/licenses/by-nd/3.0/"/>
              </a:rPr>
              <a:t>CC BY-ND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121108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ollerblading&#10;&#10;Description automatically generated with low confidence">
            <a:extLst>
              <a:ext uri="{FF2B5EF4-FFF2-40B4-BE49-F238E27FC236}">
                <a16:creationId xmlns:a16="http://schemas.microsoft.com/office/drawing/2014/main" id="{217280EC-9EFD-EF27-959A-8323EC9CC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248"/>
          <a:stretch/>
        </p:blipFill>
        <p:spPr>
          <a:xfrm>
            <a:off x="2283" y="6152"/>
            <a:ext cx="12174414" cy="6851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ADD38-0087-6D92-422A-012FF118E07D}"/>
              </a:ext>
            </a:extLst>
          </p:cNvPr>
          <p:cNvSpPr txBox="1"/>
          <p:nvPr/>
        </p:nvSpPr>
        <p:spPr>
          <a:xfrm>
            <a:off x="100766" y="160991"/>
            <a:ext cx="9492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flickr.com/photos/nocklebeast/471953746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DFDE2415-DA76-3963-061B-26389174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3662" y="2"/>
            <a:ext cx="3935952" cy="262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C767D-7929-DF5B-C54D-C6E706D0FEC1}"/>
              </a:ext>
            </a:extLst>
          </p:cNvPr>
          <p:cNvSpPr txBox="1"/>
          <p:nvPr/>
        </p:nvSpPr>
        <p:spPr>
          <a:xfrm>
            <a:off x="3719512" y="5014912"/>
            <a:ext cx="4752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lynnholland/2336510258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nd/3.0/"/>
              </a:rPr>
              <a:t>CC BY-ND</a:t>
            </a:r>
            <a:endParaRPr lang="LID4096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ECEF1-B7D2-1142-58A4-86D8581CAB58}"/>
              </a:ext>
            </a:extLst>
          </p:cNvPr>
          <p:cNvSpPr txBox="1"/>
          <p:nvPr/>
        </p:nvSpPr>
        <p:spPr>
          <a:xfrm>
            <a:off x="1369200" y="6322200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5" tooltip="https://www.juiciosimple.com/civil/preguntas-y-respuestas-sobre-prescripcion-pagare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6" tooltip="https://creativecommons.org/licenses/by-nc/3.0/"/>
              </a:rPr>
              <a:t>CC BY-NC</a:t>
            </a:r>
            <a:endParaRPr lang="LID4096" sz="900"/>
          </a:p>
        </p:txBody>
      </p:sp>
      <p:pic>
        <p:nvPicPr>
          <p:cNvPr id="13" name="Picture 1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C739FD-186E-085A-B02A-7DD8BE88B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2465"/>
            <a:ext cx="6649896" cy="6871559"/>
          </a:xfrm>
          <a:prstGeom prst="rect">
            <a:avLst/>
          </a:prstGeom>
        </p:spPr>
      </p:pic>
      <p:pic>
        <p:nvPicPr>
          <p:cNvPr id="10" name="Picture 9" descr="A picture containing clothing, cartoon, person, graphic design&#10;&#10;Description automatically generated">
            <a:extLst>
              <a:ext uri="{FF2B5EF4-FFF2-40B4-BE49-F238E27FC236}">
                <a16:creationId xmlns:a16="http://schemas.microsoft.com/office/drawing/2014/main" id="{063A6041-1AED-0766-E4D2-7946CF9BA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36111" y="2549116"/>
            <a:ext cx="7688587" cy="4324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24BD4-9A5B-71FC-3AB5-82DE70B6C483}"/>
              </a:ext>
            </a:extLst>
          </p:cNvPr>
          <p:cNvSpPr txBox="1"/>
          <p:nvPr/>
        </p:nvSpPr>
        <p:spPr>
          <a:xfrm>
            <a:off x="3538500" y="668175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8" tooltip="https://ipezone.blogspot.com/2011/01/on-todays-menu-us-federal-state-default.html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0" tooltip="https://creativecommons.org/licenses/by-nc-sa/3.0/"/>
              </a:rPr>
              <a:t>CC BY-SA-NC</a:t>
            </a:r>
            <a:endParaRPr lang="LID4096" sz="900" dirty="0"/>
          </a:p>
        </p:txBody>
      </p:sp>
      <p:pic>
        <p:nvPicPr>
          <p:cNvPr id="16" name="Picture 15" descr="Close-up of a sign&#10;&#10;Description automatically generated">
            <a:extLst>
              <a:ext uri="{FF2B5EF4-FFF2-40B4-BE49-F238E27FC236}">
                <a16:creationId xmlns:a16="http://schemas.microsoft.com/office/drawing/2014/main" id="{C3619D1B-52D4-59F5-B64B-2CCDEEA158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44000" y="4599291"/>
            <a:ext cx="3048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E86D3-EC4A-30FB-02DC-E1759D557621}"/>
              </a:ext>
            </a:extLst>
          </p:cNvPr>
          <p:cNvSpPr txBox="1"/>
          <p:nvPr/>
        </p:nvSpPr>
        <p:spPr>
          <a:xfrm>
            <a:off x="5022000" y="5022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12" tooltip="https://www.flickr.com/photos/atomicity/160513899/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3" tooltip="https://creativecommons.org/licenses/by-nc-nd/3.0/"/>
              </a:rPr>
              <a:t>CC BY-NC-ND</a:t>
            </a:r>
            <a:endParaRPr lang="LID4096" sz="900" dirty="0"/>
          </a:p>
        </p:txBody>
      </p:sp>
      <p:pic>
        <p:nvPicPr>
          <p:cNvPr id="19" name="Picture 18" descr="A person holding a red arrow going down&#10;&#10;Description automatically generated with low confidence">
            <a:extLst>
              <a:ext uri="{FF2B5EF4-FFF2-40B4-BE49-F238E27FC236}">
                <a16:creationId xmlns:a16="http://schemas.microsoft.com/office/drawing/2014/main" id="{159E2100-F8F1-741A-7E9F-158DF4E25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b="20291"/>
          <a:stretch/>
        </p:blipFill>
        <p:spPr>
          <a:xfrm>
            <a:off x="-29737" y="2465"/>
            <a:ext cx="3850888" cy="2302120"/>
          </a:xfrm>
          <a:prstGeom prst="rect">
            <a:avLst/>
          </a:prstGeom>
        </p:spPr>
      </p:pic>
      <p:pic>
        <p:nvPicPr>
          <p:cNvPr id="21" name="Picture 20" descr="A picture containing text, newspaper, font, poster&#10;&#10;Description automatically generated">
            <a:extLst>
              <a:ext uri="{FF2B5EF4-FFF2-40B4-BE49-F238E27FC236}">
                <a16:creationId xmlns:a16="http://schemas.microsoft.com/office/drawing/2014/main" id="{67FD1FCD-410B-AAB3-4212-E258760B1C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976624" y="0"/>
            <a:ext cx="2229663" cy="33586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2ACFCF-1432-33C9-0C25-FFC77120F3E9}"/>
              </a:ext>
            </a:extLst>
          </p:cNvPr>
          <p:cNvSpPr txBox="1"/>
          <p:nvPr/>
        </p:nvSpPr>
        <p:spPr>
          <a:xfrm>
            <a:off x="4830401" y="4251769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17" tooltip="https://commons.wikimedia.org/wiki/Category:Chicago,_Illinois;_August_Fiedler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8" tooltip="https://creativecommons.org/licenses/by-sa/3.0/"/>
              </a:rPr>
              <a:t>CC BY-SA</a:t>
            </a:r>
            <a:endParaRPr lang="LID4096" sz="900" dirty="0"/>
          </a:p>
        </p:txBody>
      </p:sp>
      <p:pic>
        <p:nvPicPr>
          <p:cNvPr id="8" name="Picture 7" descr="A yellow sign with a red stripe&#10;&#10;Description automatically generated with low confidence">
            <a:extLst>
              <a:ext uri="{FF2B5EF4-FFF2-40B4-BE49-F238E27FC236}">
                <a16:creationId xmlns:a16="http://schemas.microsoft.com/office/drawing/2014/main" id="{7E50B43D-F5AE-000B-CB2D-C1B3F4F35F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04636" y="3799754"/>
            <a:ext cx="3751765" cy="2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ud, screenshot, sky&#10;&#10;Description automatically generated">
            <a:extLst>
              <a:ext uri="{FF2B5EF4-FFF2-40B4-BE49-F238E27FC236}">
                <a16:creationId xmlns:a16="http://schemas.microsoft.com/office/drawing/2014/main" id="{968E17F8-56BE-EC10-8CB3-DE16DAE2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9230" y="-96644"/>
            <a:ext cx="12766691" cy="695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28293-BB97-AF66-0C15-19A28F81509E}"/>
              </a:ext>
            </a:extLst>
          </p:cNvPr>
          <p:cNvSpPr txBox="1"/>
          <p:nvPr/>
        </p:nvSpPr>
        <p:spPr>
          <a:xfrm>
            <a:off x="-79230" y="3475230"/>
            <a:ext cx="9527776" cy="23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quoteseverlasting/8946325556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90856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gnifying glass over a problem&#10;&#10;Description automatically generated with medium confidence">
            <a:extLst>
              <a:ext uri="{FF2B5EF4-FFF2-40B4-BE49-F238E27FC236}">
                <a16:creationId xmlns:a16="http://schemas.microsoft.com/office/drawing/2014/main" id="{98316CA4-180A-EBAA-6C3C-5ADB2BDDD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56" b="14058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96BB5-9F28-32C1-ED8C-65DAA58D52CF}"/>
              </a:ext>
            </a:extLst>
          </p:cNvPr>
          <p:cNvSpPr txBox="1"/>
          <p:nvPr/>
        </p:nvSpPr>
        <p:spPr>
          <a:xfrm>
            <a:off x="361688" y="5231898"/>
            <a:ext cx="964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theoryofinterest.blogspot.com/2017/02/to-think-is-to-solve.html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sa/3.0/"/>
              </a:rPr>
              <a:t>CC BY-SA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93613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mera&#10;&#10;Description automatically generated with medium confidence">
            <a:extLst>
              <a:ext uri="{FF2B5EF4-FFF2-40B4-BE49-F238E27FC236}">
                <a16:creationId xmlns:a16="http://schemas.microsoft.com/office/drawing/2014/main" id="{74D836EF-65FC-A23B-879D-BC5973D4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07" b="7888"/>
          <a:stretch/>
        </p:blipFill>
        <p:spPr>
          <a:xfrm>
            <a:off x="-9926" y="0"/>
            <a:ext cx="12201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hicle, land vehicle, outdoor, wheel&#10;&#10;Description automatically generated">
            <a:extLst>
              <a:ext uri="{FF2B5EF4-FFF2-40B4-BE49-F238E27FC236}">
                <a16:creationId xmlns:a16="http://schemas.microsoft.com/office/drawing/2014/main" id="{0B1EEC0E-486A-5475-7989-05233D2D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9" b="7731"/>
          <a:stretch/>
        </p:blipFill>
        <p:spPr>
          <a:xfrm>
            <a:off x="-6506" y="0"/>
            <a:ext cx="121882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71CAE-B7E0-B68C-A822-D4DF782C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57434" y="0"/>
            <a:ext cx="1370686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0BDCA-6514-7A9B-1320-C447F0D2EE4B}"/>
              </a:ext>
            </a:extLst>
          </p:cNvPr>
          <p:cNvSpPr txBox="1"/>
          <p:nvPr/>
        </p:nvSpPr>
        <p:spPr>
          <a:xfrm>
            <a:off x="-115262" y="5762862"/>
            <a:ext cx="12286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3" tooltip="https://www.digitalocean.com/community/tutorials/how-to-create-a-high-availability-setup-with-heartbeat-and-floating-ips-on-ubuntu-16-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0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Widescreen</PresentationFormat>
  <Paragraphs>35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FiraCode NF Retina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Structured Concepts 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 slide</dc:title>
  <dc:subject>Data Saturday Stockholm 2022</dc:subject>
  <dc:creator>Daniel Hutmacher</dc:creator>
  <cp:keywords/>
  <dc:description/>
  <cp:lastModifiedBy>Magnus Ahlkvist</cp:lastModifiedBy>
  <cp:revision>8</cp:revision>
  <dcterms:created xsi:type="dcterms:W3CDTF">2022-05-12T18:40:33Z</dcterms:created>
  <dcterms:modified xsi:type="dcterms:W3CDTF">2024-10-01T10:15:36Z</dcterms:modified>
  <cp:category/>
</cp:coreProperties>
</file>